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3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203868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dirty="0" smtClean="0">
                <a:ln>
                  <a:noFill/>
                </a:ln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ПАМЯТКА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Arial Black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Arial Black" pitchFamily="34" charset="0"/>
                <a:cs typeface="Times New Roman" pitchFamily="18" charset="0"/>
              </a:rPr>
              <a:t>для работающих членов профсоюзов</a:t>
            </a:r>
            <a:endParaRPr kumimoji="0" lang="ru-RU" sz="2800" b="1" i="0" u="none" strike="noStrike" cap="none" normalizeH="0" baseline="0" dirty="0" smtClean="0">
              <a:ln>
                <a:noFill/>
              </a:ln>
              <a:effectLst/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о льготах и гарантии для 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предпенсионеров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Arial Black" pitchFamily="34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576063"/>
          </a:xfrm>
        </p:spPr>
        <p:txBody>
          <a:bodyPr>
            <a:normAutofit/>
          </a:bodyPr>
          <a:lstStyle/>
          <a:p>
            <a:r>
              <a:rPr lang="ru-RU" sz="2400" b="1" dirty="0" err="1" smtClean="0">
                <a:latin typeface="Arial Black" pitchFamily="34" charset="0"/>
                <a:cs typeface="Times New Roman" pitchFamily="18" charset="0"/>
              </a:rPr>
              <a:t>Предпенсионер</a:t>
            </a:r>
            <a:endParaRPr lang="ru-RU" sz="2400" b="1" dirty="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568952" cy="4442048"/>
          </a:xfrm>
          <a:scene3d>
            <a:camera prst="orthographicFront"/>
            <a:lightRig rig="threePt" dir="t"/>
          </a:scene3d>
          <a:sp3d prstMaterial="flat"/>
        </p:spPr>
        <p:txBody>
          <a:bodyPr>
            <a:normAutofit/>
          </a:bodyPr>
          <a:lstStyle/>
          <a:p>
            <a:pPr algn="just"/>
            <a:endParaRPr lang="ru-RU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2024 году </a:t>
            </a:r>
          </a:p>
          <a:p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общий пенсионный возраст 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r>
              <a:rPr lang="ru-RU" sz="1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Предпенсионеры</a:t>
            </a:r>
            <a:endParaRPr lang="ru-RU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sz="2000" dirty="0" smtClean="0"/>
          </a:p>
          <a:p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8" name="Прямоугольник 7" descr="Элемент 2 (уровень иерархии 3)">
            <a:extLst>
              <a:ext uri="{FF2B5EF4-FFF2-40B4-BE49-F238E27FC236}">
                <a16:creationId xmlns="" xmlns:a16="http://schemas.microsoft.com/office/drawing/2014/main" id="{CACBECA8-5F46-4129-B680-BEB24114797F}"/>
              </a:ext>
            </a:extLst>
          </p:cNvPr>
          <p:cNvSpPr/>
          <p:nvPr/>
        </p:nvSpPr>
        <p:spPr>
          <a:xfrm>
            <a:off x="251520" y="3212976"/>
            <a:ext cx="2808312" cy="5555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36000" tIns="108000" rIns="36000" bIns="0" numCol="1" spcCol="1270" rtlCol="0" anchor="t" anchorCtr="0">
            <a:noAutofit/>
          </a:bodyPr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65 лет для мужчин 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 descr="Элемент 2 (уровень иерархии 3)">
            <a:extLst>
              <a:ext uri="{FF2B5EF4-FFF2-40B4-BE49-F238E27FC236}">
                <a16:creationId xmlns="" xmlns:a16="http://schemas.microsoft.com/office/drawing/2014/main" id="{CACBECA8-5F46-4129-B680-BEB24114797F}"/>
              </a:ext>
            </a:extLst>
          </p:cNvPr>
          <p:cNvSpPr/>
          <p:nvPr/>
        </p:nvSpPr>
        <p:spPr>
          <a:xfrm>
            <a:off x="6084168" y="3212976"/>
            <a:ext cx="2808312" cy="5555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36000" tIns="108000" rIns="36000" bIns="0" numCol="1" spcCol="1270" rtlCol="0" anchor="t" anchorCtr="0">
            <a:noAutofit/>
          </a:bodyPr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60 лет для женщин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 descr="Элемент 2 (уровень иерархии 3)">
            <a:extLst>
              <a:ext uri="{FF2B5EF4-FFF2-40B4-BE49-F238E27FC236}">
                <a16:creationId xmlns="" xmlns:a16="http://schemas.microsoft.com/office/drawing/2014/main" id="{CACBECA8-5F46-4129-B680-BEB24114797F}"/>
              </a:ext>
            </a:extLst>
          </p:cNvPr>
          <p:cNvSpPr/>
          <p:nvPr/>
        </p:nvSpPr>
        <p:spPr>
          <a:xfrm>
            <a:off x="251520" y="5157192"/>
            <a:ext cx="2808312" cy="5555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36000" tIns="108000" rIns="36000" bIns="0" numCol="1" spcCol="1270" rtlCol="0" anchor="t" anchorCtr="0">
            <a:noAutofit/>
          </a:bodyPr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Мужчины 1962 по 1964 год рождения</a:t>
            </a:r>
          </a:p>
        </p:txBody>
      </p:sp>
      <p:sp>
        <p:nvSpPr>
          <p:cNvPr id="12" name="Прямоугольник 11" descr="Элемент 2 (уровень иерархии 3)">
            <a:extLst>
              <a:ext uri="{FF2B5EF4-FFF2-40B4-BE49-F238E27FC236}">
                <a16:creationId xmlns="" xmlns:a16="http://schemas.microsoft.com/office/drawing/2014/main" id="{CACBECA8-5F46-4129-B680-BEB24114797F}"/>
              </a:ext>
            </a:extLst>
          </p:cNvPr>
          <p:cNvSpPr/>
          <p:nvPr/>
        </p:nvSpPr>
        <p:spPr>
          <a:xfrm>
            <a:off x="6084168" y="5157192"/>
            <a:ext cx="2808312" cy="5555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36000" tIns="108000" rIns="36000" bIns="0" numCol="1" spcCol="1270" rtlCol="0" anchor="t" anchorCtr="0">
            <a:noAutofit/>
          </a:bodyPr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Женщины 1967 по 1969 годов рождения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691680" y="2924944"/>
            <a:ext cx="0" cy="28803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7452320" y="2924944"/>
            <a:ext cx="0" cy="28803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691680" y="4869160"/>
            <a:ext cx="0" cy="28803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7452320" y="4869160"/>
            <a:ext cx="0" cy="28803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691680" y="2924944"/>
            <a:ext cx="144016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012160" y="2924944"/>
            <a:ext cx="144016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691680" y="4869160"/>
            <a:ext cx="144016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6012160" y="4869160"/>
            <a:ext cx="144016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51520" y="764704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latin typeface="Arial" pitchFamily="34" charset="0"/>
                <a:cs typeface="Arial" pitchFamily="34" charset="0"/>
              </a:rPr>
              <a:t>гражданин, которому до возраста, дающего право на страховую пенсию по старости осталось не более пяти лет</a:t>
            </a:r>
            <a:endParaRPr lang="ru-RU" i="1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Arial" pitchFamily="34" charset="0"/>
                <a:cs typeface="Arial" pitchFamily="34" charset="0"/>
              </a:rPr>
              <a:t>Статус </a:t>
            </a:r>
            <a:r>
              <a:rPr lang="ru-RU" sz="2700" b="1" dirty="0" err="1" smtClean="0">
                <a:latin typeface="Arial" pitchFamily="34" charset="0"/>
                <a:cs typeface="Arial" pitchFamily="34" charset="0"/>
              </a:rPr>
              <a:t>предпенсионера</a:t>
            </a:r>
            <a:r>
              <a:rPr lang="ru-RU" sz="2700" b="1" dirty="0" smtClean="0">
                <a:latin typeface="Arial" pitchFamily="34" charset="0"/>
                <a:cs typeface="Arial" pitchFamily="34" charset="0"/>
              </a:rPr>
              <a:t> устанавливается раньше:</a:t>
            </a:r>
            <a:br>
              <a:rPr lang="ru-RU" sz="2700" b="1" dirty="0" smtClean="0">
                <a:latin typeface="Arial" pitchFamily="34" charset="0"/>
                <a:cs typeface="Arial" pitchFamily="34" charset="0"/>
              </a:rPr>
            </a:br>
            <a:r>
              <a:rPr lang="ru-RU" sz="27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700" dirty="0" smtClean="0">
                <a:latin typeface="Arial" pitchFamily="34" charset="0"/>
                <a:cs typeface="Arial" pitchFamily="34" charset="0"/>
              </a:rPr>
            </a:br>
            <a:endParaRPr lang="ru-RU" sz="2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рямоугольник 26" descr="Элемент 2 (уровень иерархии 3)">
            <a:extLst>
              <a:ext uri="{FF2B5EF4-FFF2-40B4-BE49-F238E27FC236}">
                <a16:creationId xmlns="" xmlns:a16="http://schemas.microsoft.com/office/drawing/2014/main" id="{CACBECA8-5F46-4129-B680-BEB24114797F}"/>
              </a:ext>
            </a:extLst>
          </p:cNvPr>
          <p:cNvSpPr/>
          <p:nvPr/>
        </p:nvSpPr>
        <p:spPr>
          <a:xfrm>
            <a:off x="1331640" y="908720"/>
            <a:ext cx="7488832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36000" tIns="108000" rIns="36000" bIns="0" numCol="1" spcCol="1270" rtlCol="0" anchor="t" anchorCtr="0">
            <a:noAutofit/>
          </a:bodyPr>
          <a:lstStyle/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а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пять лет до возраста досрочного выхода на пенсию работникам </a:t>
            </a:r>
          </a:p>
        </p:txBody>
      </p:sp>
      <p:sp>
        <p:nvSpPr>
          <p:cNvPr id="28" name="Прямоугольник 27" descr="Элемент 2 (уровень иерархии 3)">
            <a:extLst>
              <a:ext uri="{FF2B5EF4-FFF2-40B4-BE49-F238E27FC236}">
                <a16:creationId xmlns="" xmlns:a16="http://schemas.microsoft.com/office/drawing/2014/main" id="{CACBECA8-5F46-4129-B680-BEB24114797F}"/>
              </a:ext>
            </a:extLst>
          </p:cNvPr>
          <p:cNvSpPr/>
          <p:nvPr/>
        </p:nvSpPr>
        <p:spPr>
          <a:xfrm>
            <a:off x="467544" y="1628800"/>
            <a:ext cx="3528392" cy="20162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36000" tIns="108000" rIns="36000" bIns="0" numCol="1" spcCol="1270" rtlCol="0" anchor="t" anchorCtr="0">
            <a:noAutofit/>
          </a:bodyPr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тяжёлых и опасных профессий, входящим в списки (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часть 1 статьи 30 Федерального закона от 28.12.2013 №400-ФЗ «О страховых пенсиях»,  Списки №1 и №2 работ, производств, профессий, должностей, специальностей и учреждений (организаций))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28" descr="Элемент 2 (уровень иерархии 3)">
            <a:extLst>
              <a:ext uri="{FF2B5EF4-FFF2-40B4-BE49-F238E27FC236}">
                <a16:creationId xmlns="" xmlns:a16="http://schemas.microsoft.com/office/drawing/2014/main" id="{CACBECA8-5F46-4129-B680-BEB24114797F}"/>
              </a:ext>
            </a:extLst>
          </p:cNvPr>
          <p:cNvSpPr/>
          <p:nvPr/>
        </p:nvSpPr>
        <p:spPr>
          <a:xfrm>
            <a:off x="4860032" y="1628800"/>
            <a:ext cx="3528392" cy="6480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36000" tIns="108000" rIns="36000" bIns="0" numCol="1" spcCol="1270" rtlCol="0" anchor="t" anchorCtr="0">
            <a:noAutofit/>
          </a:bodyPr>
          <a:lstStyle/>
          <a:p>
            <a:pPr lvl="0"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связи с особым социальным положением</a:t>
            </a:r>
          </a:p>
        </p:txBody>
      </p:sp>
      <p:sp>
        <p:nvSpPr>
          <p:cNvPr id="31" name="Прямоугольник 30" descr="Элемент 2 (уровень иерархии 3)">
            <a:extLst>
              <a:ext uri="{FF2B5EF4-FFF2-40B4-BE49-F238E27FC236}">
                <a16:creationId xmlns="" xmlns:a16="http://schemas.microsoft.com/office/drawing/2014/main" id="{CACBECA8-5F46-4129-B680-BEB24114797F}"/>
              </a:ext>
            </a:extLst>
          </p:cNvPr>
          <p:cNvSpPr/>
          <p:nvPr/>
        </p:nvSpPr>
        <p:spPr>
          <a:xfrm>
            <a:off x="4860032" y="2420888"/>
            <a:ext cx="3528392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36000" tIns="108000" rIns="36000" bIns="0" numCol="1" spcCol="1270" rtlCol="0" anchor="t" anchorCtr="0">
            <a:noAutofit/>
          </a:bodyPr>
          <a:lstStyle/>
          <a:p>
            <a:pPr lvl="0"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многодетные матери</a:t>
            </a:r>
          </a:p>
        </p:txBody>
      </p:sp>
      <p:sp>
        <p:nvSpPr>
          <p:cNvPr id="32" name="Прямоугольник 31" descr="Элемент 2 (уровень иерархии 3)">
            <a:extLst>
              <a:ext uri="{FF2B5EF4-FFF2-40B4-BE49-F238E27FC236}">
                <a16:creationId xmlns="" xmlns:a16="http://schemas.microsoft.com/office/drawing/2014/main" id="{CACBECA8-5F46-4129-B680-BEB24114797F}"/>
              </a:ext>
            </a:extLst>
          </p:cNvPr>
          <p:cNvSpPr/>
          <p:nvPr/>
        </p:nvSpPr>
        <p:spPr>
          <a:xfrm>
            <a:off x="4860032" y="2996952"/>
            <a:ext cx="3600400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36000" tIns="108000" rIns="36000" bIns="0" numCol="1" spcCol="1270" rtlCol="0" anchor="t" anchorCtr="0">
            <a:noAutofit/>
          </a:bodyPr>
          <a:lstStyle/>
          <a:p>
            <a:pPr lvl="0"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родители и опекуны детей-инвалидов</a:t>
            </a:r>
          </a:p>
        </p:txBody>
      </p:sp>
      <p:sp>
        <p:nvSpPr>
          <p:cNvPr id="33" name="Прямоугольник 32" descr="Элемент 2 (уровень иерархии 3)">
            <a:extLst>
              <a:ext uri="{FF2B5EF4-FFF2-40B4-BE49-F238E27FC236}">
                <a16:creationId xmlns="" xmlns:a16="http://schemas.microsoft.com/office/drawing/2014/main" id="{CACBECA8-5F46-4129-B680-BEB24114797F}"/>
              </a:ext>
            </a:extLst>
          </p:cNvPr>
          <p:cNvSpPr/>
          <p:nvPr/>
        </p:nvSpPr>
        <p:spPr>
          <a:xfrm>
            <a:off x="4860032" y="3573016"/>
            <a:ext cx="3600400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36000" tIns="108000" rIns="36000" bIns="0" numCol="1" spcCol="1270" rtlCol="0" anchor="t" anchorCtr="0">
            <a:noAutofit/>
          </a:bodyPr>
          <a:lstStyle/>
          <a:p>
            <a:pPr lvl="0"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лица с инвалидностью </a:t>
            </a:r>
          </a:p>
        </p:txBody>
      </p:sp>
      <p:sp>
        <p:nvSpPr>
          <p:cNvPr id="34" name="Прямоугольник 33" descr="Элемент 2 (уровень иерархии 3)">
            <a:extLst>
              <a:ext uri="{FF2B5EF4-FFF2-40B4-BE49-F238E27FC236}">
                <a16:creationId xmlns="" xmlns:a16="http://schemas.microsoft.com/office/drawing/2014/main" id="{CACBECA8-5F46-4129-B680-BEB24114797F}"/>
              </a:ext>
            </a:extLst>
          </p:cNvPr>
          <p:cNvSpPr/>
          <p:nvPr/>
        </p:nvSpPr>
        <p:spPr>
          <a:xfrm>
            <a:off x="1331640" y="4869160"/>
            <a:ext cx="7560840" cy="6480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36000" tIns="108000" rIns="36000" bIns="0" numCol="1" spcCol="1270" rtlCol="0" anchor="t" anchorCtr="0">
            <a:noAutofit/>
          </a:bodyPr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выработке специального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стажа, а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 определённого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возраста, право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пенсию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приобретают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работники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Прямоугольник 34" descr="Элемент 2 (уровень иерархии 3)">
            <a:extLst>
              <a:ext uri="{FF2B5EF4-FFF2-40B4-BE49-F238E27FC236}">
                <a16:creationId xmlns="" xmlns:a16="http://schemas.microsoft.com/office/drawing/2014/main" id="{CACBECA8-5F46-4129-B680-BEB24114797F}"/>
              </a:ext>
            </a:extLst>
          </p:cNvPr>
          <p:cNvSpPr/>
          <p:nvPr/>
        </p:nvSpPr>
        <p:spPr>
          <a:xfrm>
            <a:off x="251520" y="5877272"/>
            <a:ext cx="2664296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36000" tIns="108000" rIns="36000" bIns="0" numCol="1" spcCol="1270" rtlCol="0" anchor="t" anchorCtr="0">
            <a:noAutofit/>
          </a:bodyPr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Педагогические</a:t>
            </a:r>
            <a:endParaRPr lang="ru-RU" sz="1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Прямоугольник 35" descr="Элемент 2 (уровень иерархии 3)">
            <a:extLst>
              <a:ext uri="{FF2B5EF4-FFF2-40B4-BE49-F238E27FC236}">
                <a16:creationId xmlns="" xmlns:a16="http://schemas.microsoft.com/office/drawing/2014/main" id="{CACBECA8-5F46-4129-B680-BEB24114797F}"/>
              </a:ext>
            </a:extLst>
          </p:cNvPr>
          <p:cNvSpPr/>
          <p:nvPr/>
        </p:nvSpPr>
        <p:spPr>
          <a:xfrm>
            <a:off x="3275856" y="5877272"/>
            <a:ext cx="2808312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36000" tIns="108000" rIns="36000" bIns="0" numCol="1" spcCol="1270" rtlCol="0" anchor="t" anchorCtr="0">
            <a:noAutofit/>
          </a:bodyPr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Медицинские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Прямоугольник 36" descr="Элемент 2 (уровень иерархии 3)">
            <a:extLst>
              <a:ext uri="{FF2B5EF4-FFF2-40B4-BE49-F238E27FC236}">
                <a16:creationId xmlns="" xmlns:a16="http://schemas.microsoft.com/office/drawing/2014/main" id="{CACBECA8-5F46-4129-B680-BEB24114797F}"/>
              </a:ext>
            </a:extLst>
          </p:cNvPr>
          <p:cNvSpPr/>
          <p:nvPr/>
        </p:nvSpPr>
        <p:spPr>
          <a:xfrm>
            <a:off x="6228184" y="5877272"/>
            <a:ext cx="2664296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36000" tIns="108000" rIns="36000" bIns="0" numCol="1" spcCol="1270" rtlCol="0" anchor="t" anchorCtr="0">
            <a:noAutofit/>
          </a:bodyPr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Творческих профессий</a:t>
            </a:r>
            <a:endParaRPr lang="ru-RU" sz="1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1619672" y="5589240"/>
            <a:ext cx="0" cy="28803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4499992" y="5589240"/>
            <a:ext cx="0" cy="28803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7308304" y="5589240"/>
            <a:ext cx="0" cy="28803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2195736" y="1340768"/>
            <a:ext cx="0" cy="28803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6588224" y="1340768"/>
            <a:ext cx="0" cy="28803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27" idx="1"/>
          </p:cNvCxnSpPr>
          <p:nvPr/>
        </p:nvCxnSpPr>
        <p:spPr>
          <a:xfrm>
            <a:off x="251520" y="1124744"/>
            <a:ext cx="108012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251520" y="5229200"/>
            <a:ext cx="108012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Для получения статуса: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 descr="Элемент 2 (уровень иерархии 3)">
            <a:extLst>
              <a:ext uri="{FF2B5EF4-FFF2-40B4-BE49-F238E27FC236}">
                <a16:creationId xmlns="" xmlns:a16="http://schemas.microsoft.com/office/drawing/2014/main" id="{CACBECA8-5F46-4129-B680-BEB24114797F}"/>
              </a:ext>
            </a:extLst>
          </p:cNvPr>
          <p:cNvSpPr/>
          <p:nvPr/>
        </p:nvSpPr>
        <p:spPr>
          <a:xfrm>
            <a:off x="1547664" y="1412776"/>
            <a:ext cx="6624736" cy="5555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36000" tIns="108000" rIns="36000" bIns="0" numCol="1" spcCol="1270" rtlCol="0" anchor="t" anchorCtr="0">
            <a:no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регистрация по месту жительства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 descr="Элемент 2 (уровень иерархии 3)">
            <a:extLst>
              <a:ext uri="{FF2B5EF4-FFF2-40B4-BE49-F238E27FC236}">
                <a16:creationId xmlns="" xmlns:a16="http://schemas.microsoft.com/office/drawing/2014/main" id="{CACBECA8-5F46-4129-B680-BEB24114797F}"/>
              </a:ext>
            </a:extLst>
          </p:cNvPr>
          <p:cNvSpPr/>
          <p:nvPr/>
        </p:nvSpPr>
        <p:spPr>
          <a:xfrm>
            <a:off x="1547664" y="2492896"/>
            <a:ext cx="6624736" cy="7200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36000" tIns="108000" rIns="36000" bIns="0" numCol="1" spcCol="1270" rtlCol="0" anchor="t" anchorCtr="0">
            <a:no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достижение возраста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55 лет для женщин и 60 лет для мужчин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 descr="Элемент 2 (уровень иерархии 3)">
            <a:extLst>
              <a:ext uri="{FF2B5EF4-FFF2-40B4-BE49-F238E27FC236}">
                <a16:creationId xmlns="" xmlns:a16="http://schemas.microsoft.com/office/drawing/2014/main" id="{CACBECA8-5F46-4129-B680-BEB24114797F}"/>
              </a:ext>
            </a:extLst>
          </p:cNvPr>
          <p:cNvSpPr/>
          <p:nvPr/>
        </p:nvSpPr>
        <p:spPr>
          <a:xfrm>
            <a:off x="1547664" y="3861048"/>
            <a:ext cx="6624736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36000" tIns="108000" rIns="36000" bIns="0" numCol="1" spcCol="1270" rtlCol="0" anchor="t" anchorCtr="0">
            <a:no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наличие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 descr="Элемент 2 (уровень иерархии 3)">
            <a:extLst>
              <a:ext uri="{FF2B5EF4-FFF2-40B4-BE49-F238E27FC236}">
                <a16:creationId xmlns="" xmlns:a16="http://schemas.microsoft.com/office/drawing/2014/main" id="{CACBECA8-5F46-4129-B680-BEB24114797F}"/>
              </a:ext>
            </a:extLst>
          </p:cNvPr>
          <p:cNvSpPr/>
          <p:nvPr/>
        </p:nvSpPr>
        <p:spPr>
          <a:xfrm>
            <a:off x="251520" y="5013176"/>
            <a:ext cx="2808312" cy="11521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36000" tIns="108000" rIns="36000" bIns="0" numCol="1" spcCol="1270" rtlCol="0" anchor="t" anchorCtr="0">
            <a:no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страхового стажа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для назначения страховой пенсии по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старости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 descr="Элемент 2 (уровень иерархии 3)">
            <a:extLst>
              <a:ext uri="{FF2B5EF4-FFF2-40B4-BE49-F238E27FC236}">
                <a16:creationId xmlns="" xmlns:a16="http://schemas.microsoft.com/office/drawing/2014/main" id="{CACBECA8-5F46-4129-B680-BEB24114797F}"/>
              </a:ext>
            </a:extLst>
          </p:cNvPr>
          <p:cNvSpPr/>
          <p:nvPr/>
        </p:nvSpPr>
        <p:spPr>
          <a:xfrm>
            <a:off x="6228184" y="5085184"/>
            <a:ext cx="2664296" cy="4152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36000" tIns="108000" rIns="36000" bIns="0" numCol="1" spcCol="1270" rtlCol="0" anchor="t" anchorCtr="0">
            <a:no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Звания Ветеран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труда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 descr="Элемент 2 (уровень иерархии 3)">
            <a:extLst>
              <a:ext uri="{FF2B5EF4-FFF2-40B4-BE49-F238E27FC236}">
                <a16:creationId xmlns="" xmlns:a16="http://schemas.microsoft.com/office/drawing/2014/main" id="{CACBECA8-5F46-4129-B680-BEB24114797F}"/>
              </a:ext>
            </a:extLst>
          </p:cNvPr>
          <p:cNvSpPr/>
          <p:nvPr/>
        </p:nvSpPr>
        <p:spPr>
          <a:xfrm>
            <a:off x="3347864" y="5038328"/>
            <a:ext cx="2664296" cy="83894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36000" tIns="108000" rIns="36000" bIns="0" numCol="1" spcCol="1270" rtlCol="0" anchor="t" anchorCtr="0">
            <a:no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Звания Ветеран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военной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службы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619672" y="4725144"/>
            <a:ext cx="0" cy="28803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16016" y="4725144"/>
            <a:ext cx="0" cy="28803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7596336" y="4725144"/>
            <a:ext cx="0" cy="28803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619672" y="4725144"/>
            <a:ext cx="5976664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716016" y="4437112"/>
            <a:ext cx="0" cy="28803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251520" y="1628800"/>
            <a:ext cx="1296144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251520" y="2852936"/>
            <a:ext cx="1296144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251520" y="4077072"/>
            <a:ext cx="1296144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275856" y="471585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ЛИБО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6228184" y="472514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ЛИБО</a:t>
            </a:r>
            <a:endParaRPr lang="ru-RU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80728"/>
          </a:xfrm>
          <a:effectLst>
            <a:outerShdw blurRad="50800" dist="50800" dir="5400000" sx="114000" sy="114000" algn="ctr" rotWithShape="0">
              <a:srgbClr val="000000">
                <a:alpha val="32000"/>
              </a:srgbClr>
            </a:outerShdw>
          </a:effectLst>
        </p:spPr>
        <p:txBody>
          <a:bodyPr>
            <a:norm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Оформить статус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предпенсионера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: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01009"/>
            <a:ext cx="1187624" cy="864096"/>
          </a:xfrm>
        </p:spPr>
        <p:txBody>
          <a:bodyPr>
            <a:normAutofit/>
          </a:bodyPr>
          <a:lstStyle/>
          <a:p>
            <a:endParaRPr lang="ru-RU" b="1" u="sng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836712"/>
            <a:ext cx="3672408" cy="136815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 личном посещении МФЦ</a:t>
            </a:r>
            <a:endPara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27984" y="836712"/>
            <a:ext cx="4464496" cy="7920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электронном виде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портале </a:t>
            </a:r>
            <a:r>
              <a:rPr lang="ru-RU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mos.ru</a:t>
            </a:r>
            <a:endParaRPr lang="ru-RU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(для москвичей)</a:t>
            </a:r>
            <a:endPara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27984" y="1916832"/>
            <a:ext cx="4464496" cy="7200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заявителю нужно иметь личный кабинет на портале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mos.ru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 стандартной или полной учётной записью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427984" y="2924944"/>
            <a:ext cx="4464496" cy="7920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меню раздела найти категорию «Пенсионерам» и перейти к «Получению статуса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предпенсионера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427984" y="4005064"/>
            <a:ext cx="4464496" cy="136815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заполнении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онлайн-заявки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указать данные документа, удостоверяющего личность, и СНИЛС, предоставить сведения о месте жительства в столице, а также о наличии звания «Ветеран труда» или «Ветеран военной службы». 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427984" y="5589240"/>
            <a:ext cx="4464496" cy="112474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Уведомление о присвоении статуса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предпенсионера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придёт в личный кабинет на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mos.ru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Срок рассмотрения заявления — 3 рабочих дня.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51520" y="2996952"/>
            <a:ext cx="3672408" cy="7920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Необходим  документ, удостоверяющий личность гражданина. 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07504" y="4098552"/>
            <a:ext cx="417646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263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u="sng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Специалисты МФЦ помогают зарегистрироваться на порталах </a:t>
            </a:r>
            <a:r>
              <a:rPr lang="ru-RU" b="1" u="sng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mos.ru</a:t>
            </a:r>
            <a:r>
              <a:rPr lang="ru-RU" b="1" u="sng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и </a:t>
            </a:r>
            <a:r>
              <a:rPr lang="ru-RU" b="1" u="sng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Госуслуги</a:t>
            </a:r>
            <a:r>
              <a:rPr lang="ru-RU" b="1" u="sng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indent="449263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Процедура занимает от нескольких минут до получаса. После регистрации в МФЦ можно будет зайти в личный кабинет на портале «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Госуслуг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» и использовать все цифровые возможности портала.</a:t>
            </a:r>
          </a:p>
          <a:p>
            <a:pPr lvl="0" indent="449263" algn="ctr" fontAlgn="base">
              <a:spcBef>
                <a:spcPct val="0"/>
              </a:spcBef>
              <a:spcAft>
                <a:spcPct val="0"/>
              </a:spcAft>
            </a:pPr>
            <a:endParaRPr lang="ru-RU" b="1" u="sng" dirty="0" smtClean="0">
              <a:solidFill>
                <a:srgbClr val="333333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lvl="0" indent="449263" algn="ctr" fontAlgn="base">
              <a:spcBef>
                <a:spcPct val="0"/>
              </a:spcBef>
              <a:spcAft>
                <a:spcPct val="0"/>
              </a:spcAft>
            </a:pPr>
            <a:endParaRPr lang="ru-RU" sz="2800" b="1" u="sng" dirty="0" smtClean="0">
              <a:solidFill>
                <a:srgbClr val="333333"/>
              </a:solidFill>
              <a:latin typeface="Arial" pitchFamily="34" charset="0"/>
              <a:cs typeface="Times New Roman" pitchFamily="18" charset="0"/>
            </a:endParaRPr>
          </a:p>
          <a:p>
            <a:pPr lvl="0" indent="449263" algn="ctr" fontAlgn="base">
              <a:spcBef>
                <a:spcPct val="0"/>
              </a:spcBef>
              <a:spcAft>
                <a:spcPct val="0"/>
              </a:spcAft>
            </a:pPr>
            <a:endParaRPr lang="ru-RU" sz="2800" b="1" u="sng" dirty="0" smtClean="0">
              <a:solidFill>
                <a:srgbClr val="333333"/>
              </a:solidFill>
              <a:latin typeface="Arial" pitchFamily="34" charset="0"/>
              <a:cs typeface="Times New Roman" pitchFamily="18" charset="0"/>
            </a:endParaRPr>
          </a:p>
          <a:p>
            <a:pPr lvl="0" indent="449263" algn="ctr" fontAlgn="base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6660232" y="1628800"/>
            <a:ext cx="0" cy="28803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051720" y="2204864"/>
            <a:ext cx="0" cy="7920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3059832" y="44624"/>
            <a:ext cx="3024336" cy="50405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Льготы</a:t>
            </a:r>
            <a:endParaRPr lang="ru-RU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620688"/>
            <a:ext cx="4248472" cy="11521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Федеральные -</a:t>
            </a:r>
            <a:endParaRPr lang="ru-RU" b="1" dirty="0" smtClean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единые для всех российских </a:t>
            </a:r>
            <a:r>
              <a:rPr lang="ru-RU" dirty="0" err="1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предпенсионеров</a:t>
            </a:r>
            <a:endParaRPr lang="ru-RU" dirty="0" smtClean="0">
              <a:solidFill>
                <a:schemeClr val="tx1"/>
              </a:solidFill>
              <a:latin typeface="Arial Black" pitchFamily="34" charset="0"/>
            </a:endParaRPr>
          </a:p>
          <a:p>
            <a:pPr algn="ctr"/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16016" y="620688"/>
            <a:ext cx="4248472" cy="11521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Региональные -</a:t>
            </a:r>
            <a:endParaRPr lang="ru-RU" b="1" dirty="0" smtClean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установленные в конкретном регионе</a:t>
            </a:r>
            <a:endParaRPr lang="ru-RU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9512" y="1844824"/>
            <a:ext cx="4248472" cy="5760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освобождение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 уплаты земельного налога на участок до 6 соток </a:t>
            </a:r>
            <a:r>
              <a:rPr lang="ru-RU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4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подп</a:t>
            </a:r>
            <a:r>
              <a:rPr lang="ru-RU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9 п. 5 ст. 391 НК РФ</a:t>
            </a:r>
            <a:r>
              <a:rPr lang="ru-RU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1400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716016" y="1844824"/>
            <a:ext cx="4248472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освобождение от уплаты имущественного налога на один объект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недвижимости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2492896"/>
            <a:ext cx="4248472" cy="9997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освобождение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 уплаты налога на одну квартиру, один жилой дом, один гараж, одну хозяйственную постройку до 50 кв. м </a:t>
            </a:r>
            <a:r>
              <a:rPr lang="ru-RU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4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подп</a:t>
            </a:r>
            <a:r>
              <a:rPr lang="ru-RU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10.1 п. 1 ст. 407 НК РФ</a:t>
            </a:r>
            <a:r>
              <a:rPr lang="ru-RU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1400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9512" y="3573016"/>
            <a:ext cx="4248472" cy="5760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запрет </a:t>
            </a:r>
            <a:r>
              <a:rPr lang="ru-RU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 необоснованный отказ в приеме на работу или необоснованное </a:t>
            </a:r>
            <a:r>
              <a:rPr lang="ru-RU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увольнение</a:t>
            </a:r>
            <a:endParaRPr lang="ru-RU" sz="1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9512" y="4221088"/>
            <a:ext cx="4248472" cy="5760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два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оплачиваемых выходных дня для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диспансеризации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79512" y="4869160"/>
            <a:ext cx="4248472" cy="6480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бесплатное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переобучение за счет средств федерального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бюджета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79512" y="5589240"/>
            <a:ext cx="4248472" cy="6480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получение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стипендии в период переобучения в размере минимального размера оплаты труда по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России</a:t>
            </a: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79512" y="6381328"/>
            <a:ext cx="4248472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получение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пособия по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безработице</a:t>
            </a: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716016" y="2501280"/>
            <a:ext cx="4248472" cy="4956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нижение или полное освобождение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уплаты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транспортного налога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716016" y="3068960"/>
            <a:ext cx="4248472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субсидии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оплату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ЖКУ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716016" y="3501008"/>
            <a:ext cx="4248472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бесплатный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проезд на общественном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транспорте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4716016" y="4077072"/>
            <a:ext cx="4248472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льготы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лекарства и медицинские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услуги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716016" y="4869160"/>
            <a:ext cx="4248472" cy="187220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fontAlgn="base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Законами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субъектов РФ могут устанавливаться дополнительные льготы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заваимсимости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от возможностей. 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base"/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base"/>
            <a:r>
              <a:rPr lang="ru-RU" sz="14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Узнать о </a:t>
            </a:r>
            <a:r>
              <a:rPr lang="ru-RU" sz="14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льготах </a:t>
            </a:r>
            <a:r>
              <a:rPr lang="ru-RU" sz="14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предпенсионерам</a:t>
            </a:r>
            <a:r>
              <a:rPr lang="ru-RU" sz="14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в своём регионе, можно в органах социальной защиты населения по месту </a:t>
            </a:r>
            <a:r>
              <a:rPr lang="ru-RU" sz="14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жительства</a:t>
            </a:r>
            <a:endParaRPr lang="ru-RU" sz="1400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692696"/>
            <a:ext cx="8208912" cy="7200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бесплатный проезд на наземном городском 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транспорте кроме такси, 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метро, на МЦК, в пригородных электричках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556792"/>
            <a:ext cx="8208912" cy="7200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бесплатное изготовление и ремонт зубных протезов </a:t>
            </a:r>
            <a:endPara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кроме 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оплаты 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драгоценных металлов и металлокерамики)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2348880"/>
            <a:ext cx="8208912" cy="7920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бесплатная путёвка на санаторно-курортное лечение и возмещение расходов на проезд железнодорожным транспортом к месту лечения и обратно </a:t>
            </a:r>
            <a:endPara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для неработающего при лечении по 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медицинским 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показаниям)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3429000"/>
            <a:ext cx="8208912" cy="7200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Если помимо статуса </a:t>
            </a:r>
            <a:r>
              <a:rPr lang="ru-RU" sz="1600" b="1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предпенсионера</a:t>
            </a:r>
            <a:r>
              <a:rPr lang="ru-RU" sz="16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есть </a:t>
            </a:r>
            <a:endParaRPr lang="ru-RU" sz="16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звание </a:t>
            </a:r>
            <a:r>
              <a:rPr lang="ru-RU" sz="16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«Ветеран труда» или «Ветеран военной </a:t>
            </a:r>
            <a:r>
              <a:rPr lang="ru-RU" sz="16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службы»:</a:t>
            </a:r>
            <a:endParaRPr lang="ru-RU" sz="16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4293096"/>
            <a:ext cx="8208912" cy="7200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скидка 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50% при оплате жилого помещения и коммунальных услуг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5085184"/>
            <a:ext cx="8280920" cy="7200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ежемесячная денежная компенсация 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оплату местной телефонной связи 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 стационарному телефону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95536" y="5949280"/>
            <a:ext cx="8280920" cy="7200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ежемесячная 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городскую денежную выплату (ЕГДВ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),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если годовой 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доход не превышает 1 800 000 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рублей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2000" b="1" u="sng" dirty="0" smtClean="0">
                <a:latin typeface="Arial" pitchFamily="34" charset="0"/>
                <a:cs typeface="Arial" pitchFamily="34" charset="0"/>
              </a:rPr>
              <a:t>Для </a:t>
            </a:r>
            <a:r>
              <a:rPr lang="ru-RU" sz="2000" b="1" u="sng" dirty="0" err="1" smtClean="0">
                <a:latin typeface="Arial" pitchFamily="34" charset="0"/>
                <a:cs typeface="Arial" pitchFamily="34" charset="0"/>
              </a:rPr>
              <a:t>предпенсионеров</a:t>
            </a:r>
            <a:r>
              <a:rPr lang="ru-RU" sz="2000" b="1" u="sng" dirty="0" smtClean="0">
                <a:latin typeface="Arial" pitchFamily="34" charset="0"/>
                <a:cs typeface="Arial" pitchFamily="34" charset="0"/>
              </a:rPr>
              <a:t> города Москва </a:t>
            </a:r>
            <a:r>
              <a:rPr lang="ru-RU" sz="2000" b="1" u="sng" dirty="0" smtClean="0">
                <a:latin typeface="Arial" pitchFamily="34" charset="0"/>
                <a:cs typeface="Arial" pitchFamily="34" charset="0"/>
              </a:rPr>
              <a:t>предусмотрены льготы: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>
            <a:lumMod val="20000"/>
            <a:lumOff val="80000"/>
          </a:schemeClr>
        </a:solidFill>
        <a:ln w="3175"/>
        <a:scene3d>
          <a:camera prst="orthographicFront"/>
          <a:lightRig rig="threePt" dir="t"/>
        </a:scene3d>
        <a:sp3d/>
      </a:spPr>
      <a:bodyPr rtlCol="0" anchor="ctr"/>
      <a:lstStyle>
        <a:defPPr>
          <a:defRPr b="1" dirty="0" smtClean="0">
            <a:solidFill>
              <a:srgbClr val="C00000"/>
            </a:solidFill>
            <a:latin typeface="Times New Roman" pitchFamily="18" charset="0"/>
            <a:cs typeface="Times New Roman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</TotalTime>
  <Words>621</Words>
  <Application>Microsoft Office PowerPoint</Application>
  <PresentationFormat>Экран (4:3)</PresentationFormat>
  <Paragraphs>89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Предпенсионер</vt:lpstr>
      <vt:lpstr>  Статус предпенсионера устанавливается раньше:  </vt:lpstr>
      <vt:lpstr>Для получения статуса: </vt:lpstr>
      <vt:lpstr>Оформить статус предпенсионера :</vt:lpstr>
      <vt:lpstr>Слайд 6</vt:lpstr>
      <vt:lpstr>Для предпенсионеров города Москва предусмотрены льготы: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E.E.Lusenkova</dc:creator>
  <cp:lastModifiedBy>C.V.Panshin</cp:lastModifiedBy>
  <cp:revision>34</cp:revision>
  <dcterms:created xsi:type="dcterms:W3CDTF">2024-11-11T13:07:51Z</dcterms:created>
  <dcterms:modified xsi:type="dcterms:W3CDTF">2024-11-14T07:14:40Z</dcterms:modified>
</cp:coreProperties>
</file>